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8" r:id="rId3"/>
    <p:sldId id="288" r:id="rId4"/>
    <p:sldId id="272" r:id="rId5"/>
    <p:sldId id="279" r:id="rId6"/>
    <p:sldId id="262" r:id="rId7"/>
    <p:sldId id="283" r:id="rId8"/>
    <p:sldId id="265" r:id="rId9"/>
    <p:sldId id="281" r:id="rId10"/>
    <p:sldId id="282" r:id="rId11"/>
    <p:sldId id="271" r:id="rId12"/>
    <p:sldId id="280" r:id="rId13"/>
    <p:sldId id="275" r:id="rId14"/>
    <p:sldId id="274" r:id="rId15"/>
    <p:sldId id="285" r:id="rId16"/>
    <p:sldId id="286" r:id="rId17"/>
    <p:sldId id="287" r:id="rId18"/>
    <p:sldId id="284" r:id="rId19"/>
    <p:sldId id="277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149" autoAdjust="0"/>
  </p:normalViewPr>
  <p:slideViewPr>
    <p:cSldViewPr snapToGrid="0">
      <p:cViewPr varScale="1">
        <p:scale>
          <a:sx n="77" d="100"/>
          <a:sy n="77" d="100"/>
        </p:scale>
        <p:origin x="94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Violation Scores</a:t>
            </a:r>
          </a:p>
        </c:rich>
      </c:tx>
      <c:layout>
        <c:manualLayout>
          <c:xMode val="edge"/>
          <c:yMode val="edge"/>
          <c:x val="0.34704533064197324"/>
          <c:y val="1.70577602678737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Control</c:v>
                </c:pt>
                <c:pt idx="1">
                  <c:v>Information </c:v>
                </c:pt>
                <c:pt idx="2">
                  <c:v>Information + Gift Card</c:v>
                </c:pt>
                <c:pt idx="3">
                  <c:v>Information + Sticker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0ADA-4EFB-80B5-CC7101B698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ADA-4EFB-80B5-CC7101B6980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0ADA-4EFB-80B5-CC7101B6980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0ADA-4EFB-80B5-CC7101B6980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1.3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ADA-4EFB-80B5-CC7101B698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Control</c:v>
                </c:pt>
                <c:pt idx="1">
                  <c:v>Information </c:v>
                </c:pt>
                <c:pt idx="2">
                  <c:v>Information + Gift Card</c:v>
                </c:pt>
                <c:pt idx="3">
                  <c:v>Information + Sticker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1.296</c:v>
                </c:pt>
                <c:pt idx="1">
                  <c:v>0.85799999999999998</c:v>
                </c:pt>
                <c:pt idx="2">
                  <c:v>0.73299999999999998</c:v>
                </c:pt>
                <c:pt idx="3">
                  <c:v>0.65100000000000002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DA-4EFB-80B5-CC7101B698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Control</c:v>
                </c:pt>
                <c:pt idx="1">
                  <c:v>Information </c:v>
                </c:pt>
                <c:pt idx="2">
                  <c:v>Information + Gift Card</c:v>
                </c:pt>
                <c:pt idx="3">
                  <c:v>Information + Sticker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0ADA-4EFB-80B5-CC7101B69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67739808"/>
        <c:axId val="1990554784"/>
      </c:barChart>
      <c:catAx>
        <c:axId val="46773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0554784"/>
        <c:crosses val="autoZero"/>
        <c:auto val="1"/>
        <c:lblAlgn val="ctr"/>
        <c:lblOffset val="100"/>
        <c:noMultiLvlLbl val="0"/>
      </c:catAx>
      <c:valAx>
        <c:axId val="19905547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Average Violation Score</a:t>
                </a:r>
              </a:p>
            </c:rich>
          </c:tx>
          <c:layout>
            <c:manualLayout>
              <c:xMode val="edge"/>
              <c:yMode val="edge"/>
              <c:x val="0"/>
              <c:y val="0.343266687946017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739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Group-wise Violation</a:t>
            </a:r>
          </a:p>
        </c:rich>
      </c:tx>
      <c:layout>
        <c:manualLayout>
          <c:xMode val="edge"/>
          <c:yMode val="edge"/>
          <c:x val="0.37475161727552586"/>
          <c:y val="2.43414541970755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3503052290376066E-2"/>
          <c:y val="0.16481477159000169"/>
          <c:w val="0.92415238755437323"/>
          <c:h val="0.636936640204436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Violations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Control</c:v>
                </c:pt>
                <c:pt idx="1">
                  <c:v>Information</c:v>
                </c:pt>
                <c:pt idx="2">
                  <c:v>Information + Gift Card</c:v>
                </c:pt>
                <c:pt idx="3">
                  <c:v>Information + Sticker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18</c:v>
                </c:pt>
                <c:pt idx="2">
                  <c:v>26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D5-4988-8A7D-C83F9C705F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Moderate Violations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Control</c:v>
                </c:pt>
                <c:pt idx="1">
                  <c:v>Information</c:v>
                </c:pt>
                <c:pt idx="2">
                  <c:v>Information + Gift Card</c:v>
                </c:pt>
                <c:pt idx="3">
                  <c:v>Information + Sticker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41</c:v>
                </c:pt>
                <c:pt idx="1">
                  <c:v>39</c:v>
                </c:pt>
                <c:pt idx="2">
                  <c:v>32</c:v>
                </c:pt>
                <c:pt idx="3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D5-4988-8A7D-C83F9C705FE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Severe Violations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Control</c:v>
                </c:pt>
                <c:pt idx="1">
                  <c:v>Information</c:v>
                </c:pt>
                <c:pt idx="2">
                  <c:v>Information + Gift Card</c:v>
                </c:pt>
                <c:pt idx="3">
                  <c:v>Information + Sticker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17</c:v>
                </c:pt>
                <c:pt idx="1">
                  <c:v>6</c:v>
                </c:pt>
                <c:pt idx="2">
                  <c:v>7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D5-4988-8A7D-C83F9C705F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axId val="1720205120"/>
        <c:axId val="1993155952"/>
      </c:barChart>
      <c:catAx>
        <c:axId val="1720205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3155952"/>
        <c:crosses val="autoZero"/>
        <c:auto val="1"/>
        <c:lblAlgn val="ctr"/>
        <c:lblOffset val="100"/>
        <c:noMultiLvlLbl val="0"/>
      </c:catAx>
      <c:valAx>
        <c:axId val="1993155952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Camping Groups</a:t>
                </a:r>
              </a:p>
            </c:rich>
          </c:tx>
          <c:layout>
            <c:manualLayout>
              <c:xMode val="edge"/>
              <c:yMode val="edge"/>
              <c:x val="5.4630633421093387E-2"/>
              <c:y val="0.189839056730838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720205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244915017491498"/>
          <c:y val="0.92215326423702892"/>
          <c:w val="0.61574066715851883"/>
          <c:h val="6.54002614879755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25E22-0B31-4522-99ED-C86E3D21EF5F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3601E-05A8-4B7D-8ADF-63C33DD21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46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3601E-05A8-4B7D-8ADF-63C33DD218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4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 https://en.wikipedia.org/wiki/American_black_bear#/media/File:01_Schwarzb%C3%A4r.jpg</a:t>
            </a:r>
          </a:p>
          <a:p>
            <a:r>
              <a:rPr lang="en-US" dirty="0">
                <a:hlinkClick r:id="rId3"/>
              </a:rPr>
              <a:t>CC BY-SA 3.0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3601E-05A8-4B7D-8ADF-63C33DD218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9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17C0C-C2FC-A820-ECCC-0B1F6132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42E1B3-11D9-2FE2-27B4-03AC24EAD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6AE42-9FF0-469D-5418-F2EFF7810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F232-FE24-4124-AB99-AF3917A414D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B52DE-BA54-76A1-3A0B-2DEDA6CCD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DD704-8071-178B-8E0C-0EEED93E5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87B5-F053-4D58-9080-6221DE40A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38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CA0A8-23D0-2DF9-6C10-F5A84122E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1A7FA1-A760-BB50-8E36-3F533335C3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2E37D-9BE4-9D09-F944-172AADC4E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F232-FE24-4124-AB99-AF3917A414D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4BDDD-6080-3748-76B1-9D19D02D2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BA77E-840B-7219-370F-96821AF5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87B5-F053-4D58-9080-6221DE40A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88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45F043-1EE7-88EE-869E-1674B5B562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E04C08-A78E-290D-127E-57CBF11AB2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95C45-B149-49DB-461B-1ED19D4DE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F232-FE24-4124-AB99-AF3917A414D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A6121-E9C2-AA57-4023-32DD09DEE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93072-C505-FCA9-E5E3-0AB9D69A7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87B5-F053-4D58-9080-6221DE40A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17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7BE5-67C1-0C54-63C5-F180787A6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500B1-9011-64A1-C2A5-F3FB81C50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1B27F-9B2C-9FAA-0D94-C3AD66FEA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F232-FE24-4124-AB99-AF3917A414D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E1F3F-F49B-552E-1217-3F572D7FF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D2514-36A5-C352-77F0-B5ACB826C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87B5-F053-4D58-9080-6221DE40A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58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27084-3727-51C7-E661-EC989B60D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50A15A-C393-7A09-B30E-2DC2DD3BE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528FA-B113-7BF0-7A0C-4BFE7952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F232-FE24-4124-AB99-AF3917A414D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1A4C0-6038-0511-C288-00C163F14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59DA9-7D50-57C1-E1B3-30E72B5C9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87B5-F053-4D58-9080-6221DE40A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14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BD742-6822-6895-1BDD-7412E8C74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12980-D7CD-FC94-2DEF-BB4D367C03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6A2012-10E3-7B49-1EFC-841292E5C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7420FA-211A-1645-442C-FD9767029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F232-FE24-4124-AB99-AF3917A414D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62445F-2BA5-ECA8-5917-7A29956A4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499127-C72D-CD08-8E24-ED82D2785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87B5-F053-4D58-9080-6221DE40A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94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33EC4-57E9-CB34-36D6-0B9744FE0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2A8313-75A0-5F8F-2595-06A137FBE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60E9FA-A710-E18C-6D01-17EBEF397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FA3784-D807-5002-5B23-B863C4E809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1F358D-69AE-6EBD-88F7-F4F0D151B2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046B34-90D8-A985-ACDC-0B399C1E5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F232-FE24-4124-AB99-AF3917A414D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4E7537-60A6-2FD0-8DF7-C13645715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4C0C7D-937E-1781-E447-FAAC15E37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87B5-F053-4D58-9080-6221DE40A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07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BE33D-F5E0-5775-6D40-CB57E948D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1F3EAC-7EAF-FE5C-778A-7FE7C1905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F232-FE24-4124-AB99-AF3917A414D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68878B-3C4F-1C61-D3AD-14033303C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690F6F-B23B-BA1A-1B0B-EB219E5BD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87B5-F053-4D58-9080-6221DE40A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61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46CDD3-CE61-A0A1-4B84-CDCC66AF0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F232-FE24-4124-AB99-AF3917A414D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DEE18A-08E5-1066-2323-5C6C410F8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429DD-A649-C43C-AE96-F5DE9AA63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87B5-F053-4D58-9080-6221DE40A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86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3B9FD-E009-A8DB-8052-FF40ECE77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701C6-E5FF-1519-609A-61E234BE2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8EFDDD-B14B-7E44-DF93-4C3DB436F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F0AE8A-BFFD-72C0-5A59-E52C859CB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F232-FE24-4124-AB99-AF3917A414D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C17C7-EDDF-75F7-E667-5AB74D32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2D90D7-E517-A4D9-4F0B-0581EAB37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87B5-F053-4D58-9080-6221DE40A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0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54876-07B5-9C5A-B3D5-208FFE47D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9546F-97CA-E10D-066A-304A46514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D469F8-8D06-1D8D-33E1-F6D4097F20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A49598-89DE-0837-F1D5-1F54353D0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F232-FE24-4124-AB99-AF3917A414D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2EA25-0CB9-E42F-7B7A-28FA191DE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80763D-02FE-EDAB-31B4-362369A29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87B5-F053-4D58-9080-6221DE40A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2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34287-49BF-833F-9701-24AF160DE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63D82-9C0C-E2A6-0C4D-B412B3DB1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5BB2F-4C91-EF62-1E82-E8E68CDE2D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AF232-FE24-4124-AB99-AF3917A414D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B6D04-D7FD-86C9-2697-10881DDD2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E8B3E-169B-8A49-8B46-6F88ADAFC2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187B5-F053-4D58-9080-6221DE40A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7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eb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56DF43-1FBA-24BC-3D96-D84D75FB2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536" y="45500"/>
            <a:ext cx="1740386" cy="25766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15A10B-5FA8-87DD-6184-446198169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4878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Preventing Human-Bear Conflict with Behavioural Insights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EA0C28-BE6F-F0AB-C599-610D2AD58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28456"/>
            <a:ext cx="9144000" cy="1655762"/>
          </a:xfrm>
        </p:spPr>
        <p:txBody>
          <a:bodyPr/>
          <a:lstStyle/>
          <a:p>
            <a:r>
              <a:rPr lang="en-US" dirty="0"/>
              <a:t>2025 PARKS+ Collective </a:t>
            </a:r>
            <a:r>
              <a:rPr lang="en-US" dirty="0" err="1"/>
              <a:t>eSummit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146C89-AA96-561F-57CB-D57493126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53" y="131132"/>
            <a:ext cx="5537034" cy="11463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828537-0E50-D293-AA16-3F0FF08CF8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5" y="5450120"/>
            <a:ext cx="3895165" cy="127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82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4B401-0934-8922-D66C-EB123F59B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921DC-8C89-31E5-EDBE-00B7A3F0F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0313"/>
            <a:ext cx="10515600" cy="1325563"/>
          </a:xfrm>
        </p:spPr>
        <p:txBody>
          <a:bodyPr/>
          <a:lstStyle/>
          <a:p>
            <a:r>
              <a:rPr lang="en-US" dirty="0"/>
              <a:t>Research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8CC18-99A3-D18F-1AD2-F8E4664D8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2167"/>
            <a:ext cx="5857172" cy="5711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Condition 4 (C4): Information + Sticker</a:t>
            </a:r>
          </a:p>
          <a:p>
            <a:pPr marL="0" indent="0">
              <a:buNone/>
            </a:pPr>
            <a:r>
              <a:rPr lang="en-US" dirty="0"/>
              <a:t>Provide campsite visitors with a card and offer a “responsible camper” sticker reward for maintaining a “bare” campsite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1AD4E7-D071-D28E-EB0E-519E47E02C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8134"/>
            <a:ext cx="7405705" cy="2459865"/>
          </a:xfrm>
          <a:prstGeom prst="rect">
            <a:avLst/>
          </a:prstGeom>
        </p:spPr>
      </p:pic>
      <p:pic>
        <p:nvPicPr>
          <p:cNvPr id="5" name="Picture 4" descr="A screenshot of a phone&#10;&#10;Description automatically generated">
            <a:extLst>
              <a:ext uri="{FF2B5EF4-FFF2-40B4-BE49-F238E27FC236}">
                <a16:creationId xmlns:a16="http://schemas.microsoft.com/office/drawing/2014/main" id="{03364692-EDBD-B36A-3473-ECECE223E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934" y="0"/>
            <a:ext cx="2296583" cy="6858000"/>
          </a:xfrm>
          <a:prstGeom prst="rect">
            <a:avLst/>
          </a:prstGeom>
        </p:spPr>
      </p:pic>
      <p:pic>
        <p:nvPicPr>
          <p:cNvPr id="6" name="Picture 5" descr="A close-up of a checklist&#10;&#10;Description automatically generated">
            <a:extLst>
              <a:ext uri="{FF2B5EF4-FFF2-40B4-BE49-F238E27FC236}">
                <a16:creationId xmlns:a16="http://schemas.microsoft.com/office/drawing/2014/main" id="{0265A640-1111-07D2-53D9-BA34633EDA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177" y="0"/>
            <a:ext cx="228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82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B7DF7-811A-B2CC-FDE9-3B109AFA1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0313"/>
            <a:ext cx="10515600" cy="1325563"/>
          </a:xfrm>
        </p:spPr>
        <p:txBody>
          <a:bodyPr/>
          <a:lstStyle/>
          <a:p>
            <a:r>
              <a:rPr lang="en-US" dirty="0"/>
              <a:t>Research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6E3C5-2E84-84B3-77D6-5ABF02456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1821"/>
            <a:ext cx="10515600" cy="5581934"/>
          </a:xfrm>
        </p:spPr>
        <p:txBody>
          <a:bodyPr>
            <a:normAutofit/>
          </a:bodyPr>
          <a:lstStyle/>
          <a:p>
            <a:r>
              <a:rPr lang="en-US" dirty="0"/>
              <a:t>Interventions given to campers by our research assistants, shadowing park staff when they check in visitors (</a:t>
            </a:r>
            <a:r>
              <a:rPr lang="en-US" i="1" dirty="0"/>
              <a:t>N</a:t>
            </a:r>
            <a:r>
              <a:rPr lang="en-US" dirty="0"/>
              <a:t>=257 campsites)</a:t>
            </a:r>
          </a:p>
          <a:p>
            <a:r>
              <a:rPr lang="en-US" dirty="0"/>
              <a:t>Data on bear attractant behavior collected by research assistants via observation each morning</a:t>
            </a:r>
          </a:p>
          <a:p>
            <a:r>
              <a:rPr lang="en-US" dirty="0"/>
              <a:t>Key outcome: Attractant violations (rated 0, 1 ,or 2)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0E9EC44-A0FB-3C47-D2B8-2A4F3FA6EA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968598"/>
              </p:ext>
            </p:extLst>
          </p:nvPr>
        </p:nvGraphicFramePr>
        <p:xfrm>
          <a:off x="1196045" y="3434216"/>
          <a:ext cx="9590638" cy="323953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95319">
                  <a:extLst>
                    <a:ext uri="{9D8B030D-6E8A-4147-A177-3AD203B41FA5}">
                      <a16:colId xmlns:a16="http://schemas.microsoft.com/office/drawing/2014/main" val="1543699461"/>
                    </a:ext>
                  </a:extLst>
                </a:gridCol>
                <a:gridCol w="4795319">
                  <a:extLst>
                    <a:ext uri="{9D8B030D-6E8A-4147-A177-3AD203B41FA5}">
                      <a16:colId xmlns:a16="http://schemas.microsoft.com/office/drawing/2014/main" val="4092780501"/>
                    </a:ext>
                  </a:extLst>
                </a:gridCol>
              </a:tblGrid>
              <a:tr h="41437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Violation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528619"/>
                  </a:ext>
                </a:extLst>
              </a:tr>
              <a:tr h="41437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0 - No violations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 attractants recorded.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074124"/>
                  </a:ext>
                </a:extLst>
              </a:tr>
              <a:tr h="140495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1 - Moderate Violations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 least one but no more than 3 attractant category violations observed, AND no severe attractant category (Food and Food Scraps, Garbage) violation observed.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462181"/>
                  </a:ext>
                </a:extLst>
              </a:tr>
              <a:tr h="88218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2 - Severe Violations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3 or more attractant category violations observed, </a:t>
                      </a:r>
                      <a:r>
                        <a:rPr lang="en-US" sz="2000" b="1" dirty="0"/>
                        <a:t>OR</a:t>
                      </a:r>
                      <a:r>
                        <a:rPr lang="en-US" sz="2000" dirty="0"/>
                        <a:t> at least one severe attractant category violation observed.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682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8699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8B21C-0365-464D-F05B-0E9554AC2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FFB28-EB74-446C-F1DA-09C700BEB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0313"/>
            <a:ext cx="10515600" cy="1325563"/>
          </a:xfrm>
        </p:spPr>
        <p:txBody>
          <a:bodyPr/>
          <a:lstStyle/>
          <a:p>
            <a:r>
              <a:rPr lang="en-US" dirty="0"/>
              <a:t>Research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81BB5-C0A3-3265-DEE0-04253D353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2167"/>
            <a:ext cx="10515600" cy="5711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Condition 1 (C1): Control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Condition 2 (C2): Information only 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Condition 3 (C3): Information (C2) + Financial incentive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Condition 4 (C4): Information (C2) + Sticker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94D790-8D78-514C-FA6E-336DAD25303D}"/>
              </a:ext>
            </a:extLst>
          </p:cNvPr>
          <p:cNvSpPr txBox="1"/>
          <p:nvPr/>
        </p:nvSpPr>
        <p:spPr>
          <a:xfrm>
            <a:off x="838200" y="5039586"/>
            <a:ext cx="9597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Your prediction? Which condition is most effective for reducing violations?</a:t>
            </a:r>
          </a:p>
        </p:txBody>
      </p:sp>
    </p:spTree>
    <p:extLst>
      <p:ext uri="{BB962C8B-B14F-4D97-AF65-F5344CB8AC3E}">
        <p14:creationId xmlns:p14="http://schemas.microsoft.com/office/powerpoint/2010/main" val="4082935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D3034-3FE2-BFFC-7527-DE4BEE88C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81" y="115977"/>
            <a:ext cx="10515600" cy="1325563"/>
          </a:xfrm>
        </p:spPr>
        <p:txBody>
          <a:bodyPr/>
          <a:lstStyle/>
          <a:p>
            <a:r>
              <a:rPr lang="en-US" b="1" dirty="0"/>
              <a:t>Results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593D4CE-656B-44A5-A0F4-78FCBA5FE4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5139505"/>
              </p:ext>
            </p:extLst>
          </p:nvPr>
        </p:nvGraphicFramePr>
        <p:xfrm>
          <a:off x="441738" y="1401417"/>
          <a:ext cx="11612239" cy="5281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751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D3034-3FE2-BFFC-7527-DE4BEE88C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Results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07D2BD-3AE4-CDB2-B6C9-51497B8C5433}"/>
              </a:ext>
            </a:extLst>
          </p:cNvPr>
          <p:cNvSpPr txBox="1"/>
          <p:nvPr/>
        </p:nvSpPr>
        <p:spPr>
          <a:xfrm>
            <a:off x="1393214" y="1632780"/>
            <a:ext cx="8115300" cy="503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025" marR="358775" indent="-6350" algn="just">
              <a:lnSpc>
                <a:spcPct val="162000"/>
              </a:lnSpc>
              <a:spcAft>
                <a:spcPts val="15"/>
              </a:spcAft>
            </a:pPr>
            <a:r>
              <a:rPr lang="en-US" sz="2400" i="1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Control Group</a:t>
            </a:r>
            <a:r>
              <a:rPr lang="en-US" sz="2400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The Control group had the highest mean violation score (1.30) </a:t>
            </a:r>
          </a:p>
          <a:p>
            <a:pPr marL="73025" marR="358775" indent="-6350" algn="just">
              <a:lnSpc>
                <a:spcPct val="162000"/>
              </a:lnSpc>
              <a:spcAft>
                <a:spcPts val="15"/>
              </a:spcAft>
            </a:pPr>
            <a:endParaRPr lang="en-US" sz="2400" kern="1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73025" marR="0" indent="-6350" algn="just">
              <a:lnSpc>
                <a:spcPct val="99000"/>
              </a:lnSpc>
              <a:spcAft>
                <a:spcPts val="825"/>
              </a:spcAft>
            </a:pPr>
            <a:r>
              <a:rPr lang="en-US" sz="2400" i="1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Information Group</a:t>
            </a:r>
            <a:r>
              <a:rPr lang="en-US" sz="2400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34% reduction compared to the Control group. </a:t>
            </a:r>
          </a:p>
          <a:p>
            <a:pPr marL="73025" marR="0" indent="-6350" algn="just">
              <a:lnSpc>
                <a:spcPct val="99000"/>
              </a:lnSpc>
              <a:spcAft>
                <a:spcPts val="15"/>
              </a:spcAft>
            </a:pPr>
            <a:endParaRPr lang="en-US" sz="2400" i="1" kern="1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73025" marR="0" indent="-6350" algn="just">
              <a:lnSpc>
                <a:spcPct val="99000"/>
              </a:lnSpc>
              <a:spcAft>
                <a:spcPts val="15"/>
              </a:spcAft>
            </a:pPr>
            <a:r>
              <a:rPr lang="en-US" sz="2400" i="1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Information + Gift Card Group</a:t>
            </a:r>
            <a:r>
              <a:rPr lang="en-US" sz="2400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44% reduction compared to the Control group. </a:t>
            </a:r>
          </a:p>
          <a:p>
            <a:pPr marL="73025" marR="0" indent="-6350" algn="just">
              <a:lnSpc>
                <a:spcPct val="99000"/>
              </a:lnSpc>
              <a:spcAft>
                <a:spcPts val="865"/>
              </a:spcAft>
            </a:pPr>
            <a:endParaRPr lang="en-US" sz="2400" i="1" kern="1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73025" marR="0" indent="-6350" algn="just">
              <a:lnSpc>
                <a:spcPct val="99000"/>
              </a:lnSpc>
              <a:spcAft>
                <a:spcPts val="865"/>
              </a:spcAft>
            </a:pPr>
            <a:r>
              <a:rPr lang="en-US" sz="2400" i="1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Information + Sticker Group</a:t>
            </a:r>
            <a:r>
              <a:rPr lang="en-US" sz="2400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50% reduction compared to the Control group, achieving the lowest average score. </a:t>
            </a:r>
          </a:p>
        </p:txBody>
      </p:sp>
    </p:spTree>
    <p:extLst>
      <p:ext uri="{BB962C8B-B14F-4D97-AF65-F5344CB8AC3E}">
        <p14:creationId xmlns:p14="http://schemas.microsoft.com/office/powerpoint/2010/main" val="3205009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41BFA-F555-10CB-60A5-0765B90AF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38F87-A953-E42F-6B3A-25022D84A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Anecdotal Result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E6E20D-6C2A-7AEA-DBF1-231A8030E4B3}"/>
              </a:ext>
            </a:extLst>
          </p:cNvPr>
          <p:cNvSpPr txBox="1"/>
          <p:nvPr/>
        </p:nvSpPr>
        <p:spPr>
          <a:xfrm>
            <a:off x="988043" y="2043953"/>
            <a:ext cx="10365757" cy="232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025" marR="358775" indent="-6350" algn="just">
              <a:lnSpc>
                <a:spcPct val="162000"/>
              </a:lnSpc>
              <a:spcAft>
                <a:spcPts val="15"/>
              </a:spcAft>
            </a:pPr>
            <a:r>
              <a:rPr lang="en-US" sz="2400" kern="100" dirty="0">
                <a:solidFill>
                  <a:srgbClr val="000000"/>
                </a:solidFill>
                <a:ea typeface="Times New Roman" panose="02020603050405020304" pitchFamily="18" charset="0"/>
              </a:rPr>
              <a:t>We did not collect any data on camper demographics, </a:t>
            </a:r>
            <a:r>
              <a:rPr lang="en-US" sz="2400" kern="1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but our research assistants noticed something: </a:t>
            </a:r>
          </a:p>
          <a:p>
            <a:pPr marL="409575" marR="358775" indent="-342900" algn="just">
              <a:lnSpc>
                <a:spcPct val="162000"/>
              </a:lnSpc>
              <a:spcAft>
                <a:spcPts val="15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rgbClr val="000000"/>
                </a:solidFill>
                <a:ea typeface="Times New Roman" panose="02020603050405020304" pitchFamily="18" charset="0"/>
              </a:rPr>
              <a:t>The sticker condition was especially effective among families with children</a:t>
            </a:r>
          </a:p>
          <a:p>
            <a:pPr marL="73025" marR="358775" indent="-6350" algn="just">
              <a:lnSpc>
                <a:spcPct val="162000"/>
              </a:lnSpc>
              <a:spcAft>
                <a:spcPts val="15"/>
              </a:spcAft>
            </a:pPr>
            <a:endParaRPr lang="en-US" sz="20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571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153F4-64B5-DC86-C086-3ED46B42F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25CBF-D52A-1E6B-1A77-D195E317F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Next Steps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F51830-91CC-DC25-472C-12221A06F1D8}"/>
              </a:ext>
            </a:extLst>
          </p:cNvPr>
          <p:cNvSpPr txBox="1"/>
          <p:nvPr/>
        </p:nvSpPr>
        <p:spPr>
          <a:xfrm>
            <a:off x="988043" y="2043953"/>
            <a:ext cx="10365757" cy="1722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9575" marR="358775" indent="-342900" algn="just">
              <a:lnSpc>
                <a:spcPct val="162000"/>
              </a:lnSpc>
              <a:spcAft>
                <a:spcPts val="15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rgbClr val="000000"/>
                </a:solidFill>
                <a:ea typeface="Times New Roman" panose="02020603050405020304" pitchFamily="18" charset="0"/>
              </a:rPr>
              <a:t>Testing again in Cultus Lake this summer</a:t>
            </a:r>
          </a:p>
          <a:p>
            <a:pPr marL="409575" marR="358775" indent="-342900" algn="just">
              <a:lnSpc>
                <a:spcPct val="162000"/>
              </a:lnSpc>
              <a:spcAft>
                <a:spcPts val="15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rgbClr val="000000"/>
                </a:solidFill>
                <a:ea typeface="Times New Roman" panose="02020603050405020304" pitchFamily="18" charset="0"/>
              </a:rPr>
              <a:t>Collecting systematic data on camper demographics</a:t>
            </a:r>
          </a:p>
          <a:p>
            <a:pPr marL="73025" marR="358775" indent="-6350" algn="just">
              <a:lnSpc>
                <a:spcPct val="162000"/>
              </a:lnSpc>
              <a:spcAft>
                <a:spcPts val="15"/>
              </a:spcAft>
            </a:pPr>
            <a:endParaRPr lang="en-US" sz="20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80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D64A5-1FA8-C3AD-0248-7E70438DC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D50A0-E344-9319-F813-1843C4F2F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/>
              <a:t>Key Takeaways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4DD11E-FCB0-33F9-E8A8-6C36C7F7360A}"/>
              </a:ext>
            </a:extLst>
          </p:cNvPr>
          <p:cNvSpPr txBox="1"/>
          <p:nvPr/>
        </p:nvSpPr>
        <p:spPr>
          <a:xfrm>
            <a:off x="838200" y="1285468"/>
            <a:ext cx="6364735" cy="351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9575" marR="358775" indent="-342900" algn="just">
              <a:lnSpc>
                <a:spcPct val="162000"/>
              </a:lnSpc>
              <a:spcAft>
                <a:spcPts val="15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rgbClr val="000000"/>
                </a:solidFill>
                <a:ea typeface="Times New Roman" panose="02020603050405020304" pitchFamily="18" charset="0"/>
              </a:rPr>
              <a:t>Improved information, detailing exactly what to do and how to do it, improves camper behaviour</a:t>
            </a:r>
          </a:p>
          <a:p>
            <a:pPr marL="409575" marR="358775" indent="-342900" algn="just">
              <a:lnSpc>
                <a:spcPct val="162000"/>
              </a:lnSpc>
              <a:spcAft>
                <a:spcPts val="15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rgbClr val="000000"/>
                </a:solidFill>
                <a:ea typeface="Times New Roman" panose="02020603050405020304" pitchFamily="18" charset="0"/>
              </a:rPr>
              <a:t>Financial and/or sticker incentives may help a bit more</a:t>
            </a:r>
          </a:p>
          <a:p>
            <a:pPr marL="73025" marR="358775" indent="-6350" algn="just">
              <a:lnSpc>
                <a:spcPct val="162000"/>
              </a:lnSpc>
              <a:spcAft>
                <a:spcPts val="15"/>
              </a:spcAft>
            </a:pPr>
            <a:endParaRPr lang="en-US" sz="2000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 descr="A screenshot of a phone&#10;&#10;Description automatically generated">
            <a:extLst>
              <a:ext uri="{FF2B5EF4-FFF2-40B4-BE49-F238E27FC236}">
                <a16:creationId xmlns:a16="http://schemas.microsoft.com/office/drawing/2014/main" id="{C3A851F9-82FD-38AD-43FB-19394F73B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934" y="0"/>
            <a:ext cx="2296583" cy="6858000"/>
          </a:xfrm>
          <a:prstGeom prst="rect">
            <a:avLst/>
          </a:prstGeom>
        </p:spPr>
      </p:pic>
      <p:pic>
        <p:nvPicPr>
          <p:cNvPr id="5" name="Picture 4" descr="A close-up of a checklist&#10;&#10;Description automatically generated">
            <a:extLst>
              <a:ext uri="{FF2B5EF4-FFF2-40B4-BE49-F238E27FC236}">
                <a16:creationId xmlns:a16="http://schemas.microsoft.com/office/drawing/2014/main" id="{3A95BA7B-EFD5-2FAB-68C8-A55BFFCCB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177" y="0"/>
            <a:ext cx="2286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3FF3D5-50B3-4749-1156-426D762942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8134"/>
            <a:ext cx="7405705" cy="245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52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F5118-721A-3BC3-3270-7472D885F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FF8A6-AF6F-0B0E-7310-E658395BDE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838008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D3034-3FE2-BFFC-7527-DE4BEE88C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68" y="-259501"/>
            <a:ext cx="10515600" cy="1325563"/>
          </a:xfrm>
        </p:spPr>
        <p:txBody>
          <a:bodyPr/>
          <a:lstStyle/>
          <a:p>
            <a:r>
              <a:rPr lang="en-US" b="1" dirty="0"/>
              <a:t>Bonus Slide: Additional Results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AA3FB17-D19C-4410-9BF9-E1D743406C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888099"/>
              </p:ext>
            </p:extLst>
          </p:nvPr>
        </p:nvGraphicFramePr>
        <p:xfrm>
          <a:off x="278294" y="2138017"/>
          <a:ext cx="11019762" cy="3866451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4549167">
                  <a:extLst>
                    <a:ext uri="{9D8B030D-6E8A-4147-A177-3AD203B41FA5}">
                      <a16:colId xmlns:a16="http://schemas.microsoft.com/office/drawing/2014/main" val="1398126806"/>
                    </a:ext>
                  </a:extLst>
                </a:gridCol>
                <a:gridCol w="1867542">
                  <a:extLst>
                    <a:ext uri="{9D8B030D-6E8A-4147-A177-3AD203B41FA5}">
                      <a16:colId xmlns:a16="http://schemas.microsoft.com/office/drawing/2014/main" val="2573912263"/>
                    </a:ext>
                  </a:extLst>
                </a:gridCol>
                <a:gridCol w="1137502">
                  <a:extLst>
                    <a:ext uri="{9D8B030D-6E8A-4147-A177-3AD203B41FA5}">
                      <a16:colId xmlns:a16="http://schemas.microsoft.com/office/drawing/2014/main" val="2302693342"/>
                    </a:ext>
                  </a:extLst>
                </a:gridCol>
                <a:gridCol w="1103544">
                  <a:extLst>
                    <a:ext uri="{9D8B030D-6E8A-4147-A177-3AD203B41FA5}">
                      <a16:colId xmlns:a16="http://schemas.microsoft.com/office/drawing/2014/main" val="709655346"/>
                    </a:ext>
                  </a:extLst>
                </a:gridCol>
                <a:gridCol w="2362007">
                  <a:extLst>
                    <a:ext uri="{9D8B030D-6E8A-4147-A177-3AD203B41FA5}">
                      <a16:colId xmlns:a16="http://schemas.microsoft.com/office/drawing/2014/main" val="2488542177"/>
                    </a:ext>
                  </a:extLst>
                </a:gridCol>
              </a:tblGrid>
              <a:tr h="803151"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 dirty="0">
                          <a:effectLst/>
                        </a:rPr>
                        <a:t>Comparison </a:t>
                      </a:r>
                      <a:endParaRPr lang="en-US" sz="2800" b="0" i="0" dirty="0">
                        <a:effectLst/>
                      </a:endParaRPr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 dirty="0">
                          <a:effectLst/>
                        </a:rPr>
                        <a:t>Mean Difference </a:t>
                      </a:r>
                      <a:endParaRPr lang="en-US" sz="2800" b="0" i="0" dirty="0">
                        <a:effectLst/>
                      </a:endParaRPr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 dirty="0">
                          <a:effectLst/>
                        </a:rPr>
                        <a:t>Lower CI </a:t>
                      </a:r>
                      <a:endParaRPr lang="en-US" sz="2800" b="0" i="0" dirty="0">
                        <a:effectLst/>
                      </a:endParaRPr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 dirty="0">
                          <a:effectLst/>
                        </a:rPr>
                        <a:t>Upper CI </a:t>
                      </a:r>
                      <a:endParaRPr lang="en-US" sz="2800" b="0" i="0" dirty="0">
                        <a:effectLst/>
                      </a:endParaRPr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 dirty="0">
                          <a:effectLst/>
                        </a:rPr>
                        <a:t>Adjusted p-value </a:t>
                      </a:r>
                      <a:endParaRPr lang="en-US" sz="2800" b="0" i="0" dirty="0">
                        <a:effectLst/>
                      </a:endParaRPr>
                    </a:p>
                  </a:txBody>
                  <a:tcPr marL="82101" marR="82101" marT="41050" marB="41050" anchor="ctr"/>
                </a:tc>
                <a:extLst>
                  <a:ext uri="{0D108BD9-81ED-4DB2-BD59-A6C34878D82A}">
                    <a16:rowId xmlns:a16="http://schemas.microsoft.com/office/drawing/2014/main" val="3708183867"/>
                  </a:ext>
                </a:extLst>
              </a:tr>
              <a:tr h="51055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 dirty="0">
                          <a:effectLst/>
                        </a:rPr>
                        <a:t>Information vs. Control </a:t>
                      </a:r>
                      <a:endParaRPr lang="en-US" sz="2800" b="0" i="0" dirty="0">
                        <a:effectLst/>
                      </a:endParaRPr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>
                          <a:effectLst/>
                        </a:rPr>
                        <a:t>-0.439 </a:t>
                      </a:r>
                      <a:endParaRPr lang="en-US" sz="2800" b="0" i="0">
                        <a:effectLst/>
                      </a:endParaRPr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>
                          <a:effectLst/>
                        </a:rPr>
                        <a:t>-0.750 </a:t>
                      </a:r>
                      <a:endParaRPr lang="en-US" sz="2800" b="0" i="0">
                        <a:effectLst/>
                      </a:endParaRPr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 dirty="0">
                          <a:effectLst/>
                        </a:rPr>
                        <a:t>-0.127 </a:t>
                      </a:r>
                      <a:endParaRPr lang="en-US" sz="2800" b="0" i="0" dirty="0">
                        <a:effectLst/>
                      </a:endParaRPr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 dirty="0">
                          <a:effectLst/>
                        </a:rPr>
                        <a:t>0.0019 </a:t>
                      </a:r>
                      <a:endParaRPr lang="en-US" sz="2800" b="0" i="0" dirty="0">
                        <a:effectLst/>
                      </a:endParaRPr>
                    </a:p>
                  </a:txBody>
                  <a:tcPr marL="82101" marR="82101" marT="41050" marB="41050" anchor="ctr"/>
                </a:tc>
                <a:extLst>
                  <a:ext uri="{0D108BD9-81ED-4DB2-BD59-A6C34878D82A}">
                    <a16:rowId xmlns:a16="http://schemas.microsoft.com/office/drawing/2014/main" val="2911925380"/>
                  </a:ext>
                </a:extLst>
              </a:tr>
              <a:tr h="51055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 dirty="0">
                          <a:effectLst/>
                        </a:rPr>
                        <a:t>Information + Gift Card vs. Control </a:t>
                      </a:r>
                      <a:endParaRPr lang="en-US" sz="2800" b="0" i="0" dirty="0">
                        <a:effectLst/>
                      </a:endParaRPr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 dirty="0">
                          <a:effectLst/>
                        </a:rPr>
                        <a:t>-0.563 </a:t>
                      </a:r>
                      <a:endParaRPr lang="en-US" sz="2800" b="0" i="0" dirty="0">
                        <a:effectLst/>
                      </a:endParaRPr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>
                          <a:effectLst/>
                        </a:rPr>
                        <a:t>-0.872 </a:t>
                      </a:r>
                      <a:endParaRPr lang="en-US" sz="2800" b="0" i="0">
                        <a:effectLst/>
                      </a:endParaRPr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>
                          <a:effectLst/>
                        </a:rPr>
                        <a:t>-0.253 </a:t>
                      </a:r>
                      <a:endParaRPr lang="en-US" sz="2800" b="0" i="0">
                        <a:effectLst/>
                      </a:endParaRPr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 dirty="0">
                          <a:effectLst/>
                        </a:rPr>
                        <a:t>&lt;0.0001 </a:t>
                      </a:r>
                      <a:endParaRPr lang="en-US" sz="2800" b="0" i="0" dirty="0">
                        <a:effectLst/>
                      </a:endParaRPr>
                    </a:p>
                  </a:txBody>
                  <a:tcPr marL="82101" marR="82101" marT="41050" marB="41050" anchor="ctr"/>
                </a:tc>
                <a:extLst>
                  <a:ext uri="{0D108BD9-81ED-4DB2-BD59-A6C34878D82A}">
                    <a16:rowId xmlns:a16="http://schemas.microsoft.com/office/drawing/2014/main" val="3059603865"/>
                  </a:ext>
                </a:extLst>
              </a:tr>
              <a:tr h="51055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>
                          <a:effectLst/>
                        </a:rPr>
                        <a:t>Information + Sticker vs. Control </a:t>
                      </a:r>
                      <a:endParaRPr lang="en-US" sz="2800" b="0" i="0">
                        <a:effectLst/>
                      </a:endParaRPr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 dirty="0">
                          <a:effectLst/>
                        </a:rPr>
                        <a:t>-0.645 </a:t>
                      </a:r>
                      <a:endParaRPr lang="en-US" sz="2800" b="0" i="0" dirty="0">
                        <a:effectLst/>
                      </a:endParaRPr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>
                          <a:effectLst/>
                        </a:rPr>
                        <a:t>-0.957 </a:t>
                      </a:r>
                      <a:endParaRPr lang="en-US" sz="2800" b="0" i="0">
                        <a:effectLst/>
                      </a:endParaRPr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 dirty="0">
                          <a:effectLst/>
                        </a:rPr>
                        <a:t>-0.333 </a:t>
                      </a:r>
                      <a:endParaRPr lang="en-US" sz="2800" b="0" i="0" dirty="0">
                        <a:effectLst/>
                      </a:endParaRPr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 dirty="0">
                          <a:effectLst/>
                        </a:rPr>
                        <a:t>&lt;0.0001 </a:t>
                      </a:r>
                      <a:endParaRPr lang="en-US" sz="2800" b="0" i="0" dirty="0">
                        <a:effectLst/>
                      </a:endParaRPr>
                    </a:p>
                  </a:txBody>
                  <a:tcPr marL="82101" marR="82101" marT="41050" marB="41050" anchor="ctr"/>
                </a:tc>
                <a:extLst>
                  <a:ext uri="{0D108BD9-81ED-4DB2-BD59-A6C34878D82A}">
                    <a16:rowId xmlns:a16="http://schemas.microsoft.com/office/drawing/2014/main" val="2410774746"/>
                  </a:ext>
                </a:extLst>
              </a:tr>
              <a:tr h="51055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>
                          <a:effectLst/>
                        </a:rPr>
                        <a:t>Information + Gift Card vs. Information </a:t>
                      </a:r>
                      <a:endParaRPr lang="en-US" sz="2800" b="0" i="0">
                        <a:effectLst/>
                      </a:endParaRPr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 dirty="0">
                          <a:effectLst/>
                        </a:rPr>
                        <a:t>-0.124 </a:t>
                      </a:r>
                      <a:endParaRPr lang="en-US" sz="2800" b="0" i="0" dirty="0">
                        <a:effectLst/>
                      </a:endParaRPr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 dirty="0">
                          <a:effectLst/>
                        </a:rPr>
                        <a:t>-0.437 </a:t>
                      </a:r>
                      <a:endParaRPr lang="en-US" sz="2800" b="0" i="0" dirty="0">
                        <a:effectLst/>
                      </a:endParaRPr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 dirty="0">
                          <a:effectLst/>
                        </a:rPr>
                        <a:t>0.189 </a:t>
                      </a:r>
                      <a:endParaRPr lang="en-US" sz="2800" b="0" i="0" dirty="0">
                        <a:effectLst/>
                      </a:endParaRPr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>
                          <a:effectLst/>
                        </a:rPr>
                        <a:t>0.7341 </a:t>
                      </a:r>
                      <a:endParaRPr lang="en-US" sz="2800" b="0" i="0">
                        <a:effectLst/>
                      </a:endParaRPr>
                    </a:p>
                  </a:txBody>
                  <a:tcPr marL="82101" marR="82101" marT="41050" marB="41050" anchor="ctr"/>
                </a:tc>
                <a:extLst>
                  <a:ext uri="{0D108BD9-81ED-4DB2-BD59-A6C34878D82A}">
                    <a16:rowId xmlns:a16="http://schemas.microsoft.com/office/drawing/2014/main" val="515212646"/>
                  </a:ext>
                </a:extLst>
              </a:tr>
              <a:tr h="51055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>
                          <a:effectLst/>
                        </a:rPr>
                        <a:t>Information + Sticker vs. Information </a:t>
                      </a:r>
                      <a:endParaRPr lang="en-US" sz="2800" b="0" i="0">
                        <a:effectLst/>
                      </a:endParaRPr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 dirty="0">
                          <a:effectLst/>
                        </a:rPr>
                        <a:t>-0.207 </a:t>
                      </a:r>
                      <a:endParaRPr lang="en-US" sz="2800" b="0" i="0" dirty="0">
                        <a:effectLst/>
                      </a:endParaRPr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>
                          <a:effectLst/>
                        </a:rPr>
                        <a:t>-0.522 </a:t>
                      </a:r>
                      <a:endParaRPr lang="en-US" sz="2800" b="0" i="0">
                        <a:effectLst/>
                      </a:endParaRPr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 dirty="0">
                          <a:effectLst/>
                        </a:rPr>
                        <a:t>0.109 </a:t>
                      </a:r>
                      <a:endParaRPr lang="en-US" sz="2800" b="0" i="0" dirty="0">
                        <a:effectLst/>
                      </a:endParaRPr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 dirty="0">
                          <a:effectLst/>
                        </a:rPr>
                        <a:t>0.3288 </a:t>
                      </a:r>
                      <a:endParaRPr lang="en-US" sz="2800" b="0" i="0" dirty="0">
                        <a:effectLst/>
                      </a:endParaRPr>
                    </a:p>
                  </a:txBody>
                  <a:tcPr marL="82101" marR="82101" marT="41050" marB="41050" anchor="ctr"/>
                </a:tc>
                <a:extLst>
                  <a:ext uri="{0D108BD9-81ED-4DB2-BD59-A6C34878D82A}">
                    <a16:rowId xmlns:a16="http://schemas.microsoft.com/office/drawing/2014/main" val="318458066"/>
                  </a:ext>
                </a:extLst>
              </a:tr>
              <a:tr h="51055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>
                          <a:effectLst/>
                        </a:rPr>
                        <a:t>Information + Sticker vs. Information Gift Card </a:t>
                      </a:r>
                      <a:endParaRPr lang="en-US" sz="2800" b="0" i="0">
                        <a:effectLst/>
                      </a:endParaRPr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 dirty="0">
                          <a:effectLst/>
                        </a:rPr>
                        <a:t>-0.082 </a:t>
                      </a:r>
                      <a:endParaRPr lang="en-US" sz="2800" b="0" i="0" dirty="0">
                        <a:effectLst/>
                      </a:endParaRPr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>
                          <a:effectLst/>
                        </a:rPr>
                        <a:t>-0.395 </a:t>
                      </a:r>
                      <a:endParaRPr lang="en-US" sz="2800" b="0" i="0">
                        <a:effectLst/>
                      </a:endParaRPr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>
                          <a:effectLst/>
                        </a:rPr>
                        <a:t>0.231 </a:t>
                      </a:r>
                      <a:endParaRPr lang="en-US" sz="2800" b="0" i="0">
                        <a:effectLst/>
                      </a:endParaRPr>
                    </a:p>
                  </a:txBody>
                  <a:tcPr marL="82101" marR="82101" marT="41050" marB="41050" anchor="ctr"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800" dirty="0">
                          <a:effectLst/>
                        </a:rPr>
                        <a:t>0.9043 </a:t>
                      </a:r>
                      <a:endParaRPr lang="en-US" sz="2800" b="0" i="0" dirty="0">
                        <a:effectLst/>
                      </a:endParaRPr>
                    </a:p>
                  </a:txBody>
                  <a:tcPr marL="82101" marR="82101" marT="41050" marB="41050" anchor="ctr"/>
                </a:tc>
                <a:extLst>
                  <a:ext uri="{0D108BD9-81ED-4DB2-BD59-A6C34878D82A}">
                    <a16:rowId xmlns:a16="http://schemas.microsoft.com/office/drawing/2014/main" val="351718543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C61EF04-407F-47F9-A20D-A731000E59C6}"/>
              </a:ext>
            </a:extLst>
          </p:cNvPr>
          <p:cNvSpPr/>
          <p:nvPr/>
        </p:nvSpPr>
        <p:spPr>
          <a:xfrm>
            <a:off x="222408" y="1371207"/>
            <a:ext cx="3272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Tukey's HSD Test Results </a:t>
            </a:r>
          </a:p>
        </p:txBody>
      </p:sp>
    </p:spTree>
    <p:extLst>
      <p:ext uri="{BB962C8B-B14F-4D97-AF65-F5344CB8AC3E}">
        <p14:creationId xmlns:p14="http://schemas.microsoft.com/office/powerpoint/2010/main" val="4290126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F9FA6-C4E9-5ED5-09F5-372B5254B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07E77-FD1C-7FCA-D3DC-BF124285D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Collaborators and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D2225-800C-50D9-2135-A2E83165D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422" y="1839072"/>
            <a:ext cx="520625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University of British Columbia</a:t>
            </a:r>
          </a:p>
          <a:p>
            <a:r>
              <a:rPr lang="en-US" dirty="0"/>
              <a:t>Sumeet Gulati</a:t>
            </a:r>
          </a:p>
          <a:p>
            <a:r>
              <a:rPr lang="en-US" dirty="0"/>
              <a:t>David J. Hardisty</a:t>
            </a:r>
          </a:p>
          <a:p>
            <a:r>
              <a:rPr lang="en-US" dirty="0"/>
              <a:t>Cole Burton</a:t>
            </a:r>
          </a:p>
          <a:p>
            <a:r>
              <a:rPr lang="en-US" dirty="0"/>
              <a:t>Rumi Naito</a:t>
            </a:r>
          </a:p>
          <a:p>
            <a:r>
              <a:rPr lang="en-US" dirty="0"/>
              <a:t>Sima Khanal</a:t>
            </a:r>
          </a:p>
          <a:p>
            <a:r>
              <a:rPr lang="en-US" dirty="0" err="1"/>
              <a:t>Agamveer</a:t>
            </a:r>
            <a:r>
              <a:rPr lang="en-US" dirty="0"/>
              <a:t> Kalra</a:t>
            </a:r>
          </a:p>
          <a:p>
            <a:r>
              <a:rPr lang="en-US" dirty="0" err="1"/>
              <a:t>Raunaq</a:t>
            </a:r>
            <a:r>
              <a:rPr lang="en-US" dirty="0"/>
              <a:t> Nambiar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9FFC4DB-0563-B721-146D-28D488C5220D}"/>
              </a:ext>
            </a:extLst>
          </p:cNvPr>
          <p:cNvSpPr txBox="1">
            <a:spLocks/>
          </p:cNvSpPr>
          <p:nvPr/>
        </p:nvSpPr>
        <p:spPr>
          <a:xfrm>
            <a:off x="6261840" y="1843545"/>
            <a:ext cx="4856630" cy="4649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BC Parks</a:t>
            </a:r>
          </a:p>
          <a:p>
            <a:r>
              <a:rPr lang="en-US" dirty="0"/>
              <a:t>Don Carruthers Den Hoed</a:t>
            </a:r>
          </a:p>
          <a:p>
            <a:r>
              <a:rPr lang="en-US" dirty="0" err="1"/>
              <a:t>Sharilynn</a:t>
            </a:r>
            <a:r>
              <a:rPr lang="en-US" dirty="0"/>
              <a:t> Wardrop</a:t>
            </a:r>
          </a:p>
          <a:p>
            <a:r>
              <a:rPr lang="en-US" dirty="0"/>
              <a:t>Melanie Percy</a:t>
            </a:r>
          </a:p>
          <a:p>
            <a:r>
              <a:rPr lang="en-US" dirty="0"/>
              <a:t>Erin Kendall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Park Managers</a:t>
            </a:r>
          </a:p>
          <a:p>
            <a:r>
              <a:rPr lang="en-US" dirty="0"/>
              <a:t>Troy Davis, Manning Park</a:t>
            </a:r>
          </a:p>
          <a:p>
            <a:r>
              <a:rPr lang="en-US" dirty="0"/>
              <a:t>Ryan </a:t>
            </a:r>
            <a:r>
              <a:rPr lang="en-US" dirty="0" err="1"/>
              <a:t>Turral</a:t>
            </a:r>
            <a:r>
              <a:rPr lang="en-US" dirty="0"/>
              <a:t>, Cultus Lake</a:t>
            </a:r>
          </a:p>
          <a:p>
            <a:r>
              <a:rPr lang="en-US" dirty="0"/>
              <a:t>Michael </a:t>
            </a:r>
            <a:r>
              <a:rPr lang="en-US" dirty="0" err="1"/>
              <a:t>Zavaglia</a:t>
            </a:r>
            <a:r>
              <a:rPr lang="en-US" dirty="0"/>
              <a:t>, Cultus Lake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485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D3034-3FE2-BFFC-7527-DE4BEE88C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68" y="-259501"/>
            <a:ext cx="10515600" cy="1325563"/>
          </a:xfrm>
        </p:spPr>
        <p:txBody>
          <a:bodyPr/>
          <a:lstStyle/>
          <a:p>
            <a:r>
              <a:rPr lang="en-US" b="1" dirty="0"/>
              <a:t>Bonus Slide: Additional Results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635E34C-68A6-4150-BFEC-910FC126F1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7099810"/>
              </p:ext>
            </p:extLst>
          </p:nvPr>
        </p:nvGraphicFramePr>
        <p:xfrm>
          <a:off x="417310" y="975695"/>
          <a:ext cx="10960199" cy="5744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4773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97485-B9F8-0C7A-5D0E-6CE755269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9C11712-4B19-5C25-B732-EDEF2E245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968" y="1577947"/>
            <a:ext cx="5328063" cy="4508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B5FF7E-489B-4D57-2797-A2B513AB0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30" y="-133080"/>
            <a:ext cx="10515600" cy="1325563"/>
          </a:xfrm>
        </p:spPr>
        <p:txBody>
          <a:bodyPr/>
          <a:lstStyle/>
          <a:p>
            <a:r>
              <a:rPr lang="en-US" dirty="0"/>
              <a:t>Lands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E4E-31EF-F895-514A-202F8C01E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423" y="1577947"/>
            <a:ext cx="300385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UBC Vancouver Campus</a:t>
            </a:r>
          </a:p>
          <a:p>
            <a:r>
              <a:rPr lang="en-US" dirty="0"/>
              <a:t>Musqueam</a:t>
            </a:r>
          </a:p>
          <a:p>
            <a:r>
              <a:rPr lang="en-US" dirty="0"/>
              <a:t>Squamish</a:t>
            </a:r>
          </a:p>
          <a:p>
            <a:r>
              <a:rPr lang="en-US" dirty="0"/>
              <a:t>Tsleil-Waututh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AF7A9EA-479B-88E7-1D86-2EE37219FCFC}"/>
              </a:ext>
            </a:extLst>
          </p:cNvPr>
          <p:cNvSpPr txBox="1">
            <a:spLocks/>
          </p:cNvSpPr>
          <p:nvPr/>
        </p:nvSpPr>
        <p:spPr>
          <a:xfrm>
            <a:off x="9241604" y="1577947"/>
            <a:ext cx="3089666" cy="4649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Manning Park</a:t>
            </a:r>
          </a:p>
          <a:p>
            <a:r>
              <a:rPr lang="en-US" dirty="0" err="1"/>
              <a:t>Stó:lō</a:t>
            </a:r>
            <a:r>
              <a:rPr lang="en-US" dirty="0"/>
              <a:t> </a:t>
            </a:r>
          </a:p>
          <a:p>
            <a:r>
              <a:rPr lang="en-US" dirty="0"/>
              <a:t>Similkameen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Cultus Lake</a:t>
            </a:r>
          </a:p>
          <a:p>
            <a:r>
              <a:rPr lang="en-US" dirty="0" err="1"/>
              <a:t>Ts'elxwéyeqw</a:t>
            </a:r>
            <a:endParaRPr lang="en-US" dirty="0"/>
          </a:p>
          <a:p>
            <a:r>
              <a:rPr lang="en-US" dirty="0"/>
              <a:t>Soowahlie</a:t>
            </a:r>
          </a:p>
        </p:txBody>
      </p:sp>
    </p:spTree>
    <p:extLst>
      <p:ext uri="{BB962C8B-B14F-4D97-AF65-F5344CB8AC3E}">
        <p14:creationId xmlns:p14="http://schemas.microsoft.com/office/powerpoint/2010/main" val="4274157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0A1F-F8F0-3BE9-5311-16EC5BD85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Bear Conflict: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EE28B-D764-FD43-5E3B-EAC099543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69624" cy="4351338"/>
          </a:xfrm>
        </p:spPr>
        <p:txBody>
          <a:bodyPr>
            <a:normAutofit/>
          </a:bodyPr>
          <a:lstStyle/>
          <a:p>
            <a:r>
              <a:rPr lang="en-US" dirty="0"/>
              <a:t>Humans are increasingly encroaching on bear habitat (exacerbated by  climate change)</a:t>
            </a:r>
          </a:p>
          <a:p>
            <a:r>
              <a:rPr lang="en-US" dirty="0"/>
              <a:t>Food and food </a:t>
            </a:r>
            <a:r>
              <a:rPr lang="en-US" dirty="0" err="1"/>
              <a:t>odours</a:t>
            </a:r>
            <a:r>
              <a:rPr lang="en-US" dirty="0"/>
              <a:t> attract bears, leading to conflict and the death of the bear</a:t>
            </a:r>
          </a:p>
          <a:p>
            <a:r>
              <a:rPr lang="en-US" dirty="0"/>
              <a:t>Over 500 bears are killed each year in BC, and 2024 was the highest year on record</a:t>
            </a:r>
          </a:p>
          <a:p>
            <a:r>
              <a:rPr lang="en-US" dirty="0"/>
              <a:t>It is illegal to leave out bear attractants at campgrounds and homes near bear habitats, but people still do it (i.e., policy solution is in place, but not enough compliance)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B47DF7-99C3-0A30-7720-3E4014BAB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865" y="1875545"/>
            <a:ext cx="3222050" cy="436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25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13D9B-4580-2A76-1736-8D94EF9FB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7CF20-A0F7-C55F-39B5-C1268E35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Behavioural Insights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BA09B-73E5-324B-7865-8B9C4D1EA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Applying social science research (such as psychology and economics) </a:t>
            </a:r>
          </a:p>
          <a:p>
            <a:pPr lvl="1"/>
            <a:r>
              <a:rPr lang="en-US" dirty="0"/>
              <a:t>to encourage better choices for individuals and society</a:t>
            </a:r>
          </a:p>
          <a:p>
            <a:pPr lvl="1"/>
            <a:r>
              <a:rPr lang="en-US" dirty="0"/>
              <a:t>often used in public policy</a:t>
            </a:r>
          </a:p>
          <a:p>
            <a:r>
              <a:rPr lang="en-US" dirty="0"/>
              <a:t>Example: using defaults to increase household uptake of green energy</a:t>
            </a:r>
          </a:p>
        </p:txBody>
      </p:sp>
    </p:spTree>
    <p:extLst>
      <p:ext uri="{BB962C8B-B14F-4D97-AF65-F5344CB8AC3E}">
        <p14:creationId xmlns:p14="http://schemas.microsoft.com/office/powerpoint/2010/main" val="3761046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8148D-D270-ACAC-CA60-83939C94B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99" y="-181003"/>
            <a:ext cx="10515600" cy="1325563"/>
          </a:xfrm>
        </p:spPr>
        <p:txBody>
          <a:bodyPr/>
          <a:lstStyle/>
          <a:p>
            <a:r>
              <a:rPr lang="en-US" dirty="0"/>
              <a:t>Research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ABF27-9F69-D02D-D7CC-915378138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453" y="963555"/>
            <a:ext cx="11666883" cy="4541255"/>
          </a:xfrm>
        </p:spPr>
        <p:txBody>
          <a:bodyPr/>
          <a:lstStyle/>
          <a:p>
            <a:r>
              <a:rPr lang="en-US" sz="3600" dirty="0"/>
              <a:t>What is the most effective way to improve human behavior and decrease unattended bear attractants? </a:t>
            </a:r>
          </a:p>
          <a:p>
            <a:pPr lvl="1"/>
            <a:r>
              <a:rPr lang="en-US" sz="3200" dirty="0"/>
              <a:t>Additional information? </a:t>
            </a:r>
          </a:p>
          <a:p>
            <a:pPr lvl="1"/>
            <a:r>
              <a:rPr lang="en-US" sz="3200" dirty="0"/>
              <a:t>Financial incentive? ($10 gift card to Tim Hortons)</a:t>
            </a:r>
          </a:p>
          <a:p>
            <a:pPr lvl="1"/>
            <a:r>
              <a:rPr lang="en-US" sz="3200" dirty="0"/>
              <a:t>Social nudge? (responsible camper sticker)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593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CBB0D-35CD-13E4-E2C8-598E8624C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AFEE2-02F6-56AD-6AA3-9FDF8E7F7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0313"/>
            <a:ext cx="10515600" cy="1325563"/>
          </a:xfrm>
        </p:spPr>
        <p:txBody>
          <a:bodyPr/>
          <a:lstStyle/>
          <a:p>
            <a:r>
              <a:rPr lang="en-US" dirty="0"/>
              <a:t>Research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6A771-4A93-8988-8322-0AE52F87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2167"/>
            <a:ext cx="10515600" cy="5711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Condition 1 (C1): Control</a:t>
            </a:r>
          </a:p>
          <a:p>
            <a:pPr marL="0" indent="0">
              <a:buNone/>
            </a:pPr>
            <a:r>
              <a:rPr lang="en-US" dirty="0"/>
              <a:t>No intervention provided.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52731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B7DF7-811A-B2CC-FDE9-3B109AFA1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0313"/>
            <a:ext cx="10515600" cy="1325563"/>
          </a:xfrm>
        </p:spPr>
        <p:txBody>
          <a:bodyPr/>
          <a:lstStyle/>
          <a:p>
            <a:r>
              <a:rPr lang="en-US" dirty="0"/>
              <a:t>Research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6E3C5-2E84-84B3-77D6-5ABF02456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2167"/>
            <a:ext cx="5531915" cy="5711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Condition 2 (C2): Information only  </a:t>
            </a:r>
          </a:p>
          <a:p>
            <a:pPr marL="0" indent="0">
              <a:buNone/>
            </a:pPr>
            <a:r>
              <a:rPr lang="en-US" dirty="0"/>
              <a:t>Provide campsite visitors with a card containing information on bear-safe behaviors and a list of bear attractants that should be avoided.  </a:t>
            </a:r>
          </a:p>
        </p:txBody>
      </p:sp>
      <p:pic>
        <p:nvPicPr>
          <p:cNvPr id="5" name="Picture 4" descr="A screenshot of a phone&#10;&#10;Description automatically generated">
            <a:extLst>
              <a:ext uri="{FF2B5EF4-FFF2-40B4-BE49-F238E27FC236}">
                <a16:creationId xmlns:a16="http://schemas.microsoft.com/office/drawing/2014/main" id="{C4FF8ACB-0C2A-EDDB-583A-DD8287F73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934" y="0"/>
            <a:ext cx="2296583" cy="6858000"/>
          </a:xfrm>
          <a:prstGeom prst="rect">
            <a:avLst/>
          </a:prstGeom>
        </p:spPr>
      </p:pic>
      <p:pic>
        <p:nvPicPr>
          <p:cNvPr id="6" name="Picture 5" descr="A close-up of a checklist&#10;&#10;Description automatically generated">
            <a:extLst>
              <a:ext uri="{FF2B5EF4-FFF2-40B4-BE49-F238E27FC236}">
                <a16:creationId xmlns:a16="http://schemas.microsoft.com/office/drawing/2014/main" id="{73DB2796-76C1-B69B-C369-498BEF017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177" y="0"/>
            <a:ext cx="228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24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0D3E5-25A4-8C5E-A543-D6909B8EB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47486-1633-DC0F-5FEF-68BD26129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0313"/>
            <a:ext cx="10515600" cy="1325563"/>
          </a:xfrm>
        </p:spPr>
        <p:txBody>
          <a:bodyPr/>
          <a:lstStyle/>
          <a:p>
            <a:r>
              <a:rPr lang="en-US" dirty="0"/>
              <a:t>Research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93358-D1FC-812A-C779-7592E06D6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2167"/>
            <a:ext cx="6108785" cy="5711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Condition 3 (C3): Information + Financial incentive</a:t>
            </a:r>
          </a:p>
          <a:p>
            <a:pPr marL="0" indent="0">
              <a:buNone/>
            </a:pPr>
            <a:r>
              <a:rPr lang="en-US" dirty="0"/>
              <a:t>Provide campsite visitors with a card and offer a cash reward for maintaining a “bare” campsite</a:t>
            </a:r>
            <a:endParaRPr lang="en-US" b="1" dirty="0"/>
          </a:p>
        </p:txBody>
      </p:sp>
      <p:pic>
        <p:nvPicPr>
          <p:cNvPr id="4" name="Picture 3" descr="A screenshot of a phone&#10;&#10;Description automatically generated">
            <a:extLst>
              <a:ext uri="{FF2B5EF4-FFF2-40B4-BE49-F238E27FC236}">
                <a16:creationId xmlns:a16="http://schemas.microsoft.com/office/drawing/2014/main" id="{73945D43-1735-0B5C-9AB5-33F0856D6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934" y="0"/>
            <a:ext cx="2296583" cy="6858000"/>
          </a:xfrm>
          <a:prstGeom prst="rect">
            <a:avLst/>
          </a:prstGeom>
        </p:spPr>
      </p:pic>
      <p:pic>
        <p:nvPicPr>
          <p:cNvPr id="5" name="Picture 4" descr="A close-up of a checklist&#10;&#10;Description automatically generated">
            <a:extLst>
              <a:ext uri="{FF2B5EF4-FFF2-40B4-BE49-F238E27FC236}">
                <a16:creationId xmlns:a16="http://schemas.microsoft.com/office/drawing/2014/main" id="{55210FCF-C834-CBF0-C745-962518ECBB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177" y="0"/>
            <a:ext cx="2286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C5B64E-6675-EC16-C0FC-DA92BAEA70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422" y="3611492"/>
            <a:ext cx="353377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84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813</Words>
  <Application>Microsoft Office PowerPoint</Application>
  <PresentationFormat>Widescreen</PresentationFormat>
  <Paragraphs>147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Preventing Human-Bear Conflict with Behavioural Insights</vt:lpstr>
      <vt:lpstr>Collaborators and Support</vt:lpstr>
      <vt:lpstr>Lands</vt:lpstr>
      <vt:lpstr>Human Bear Conflict: The Problem</vt:lpstr>
      <vt:lpstr>Behavioural Insights Approach</vt:lpstr>
      <vt:lpstr>Research Question</vt:lpstr>
      <vt:lpstr>Research Design</vt:lpstr>
      <vt:lpstr>Research Design</vt:lpstr>
      <vt:lpstr>Research Design</vt:lpstr>
      <vt:lpstr>Research Design</vt:lpstr>
      <vt:lpstr>Research Design</vt:lpstr>
      <vt:lpstr>Research Design</vt:lpstr>
      <vt:lpstr>Results</vt:lpstr>
      <vt:lpstr>Results</vt:lpstr>
      <vt:lpstr>Anecdotal Result</vt:lpstr>
      <vt:lpstr>Next Steps</vt:lpstr>
      <vt:lpstr>Key Takeaways</vt:lpstr>
      <vt:lpstr>Thank you!</vt:lpstr>
      <vt:lpstr>Bonus Slide: Additional Results</vt:lpstr>
      <vt:lpstr>Bonus Slide: Additional 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Preventing Human-Bear Conflict with Behavioural Insights</dc:title>
  <dc:creator>David Hardisty</dc:creator>
  <cp:lastModifiedBy>David Hardisty</cp:lastModifiedBy>
  <cp:revision>55</cp:revision>
  <dcterms:created xsi:type="dcterms:W3CDTF">2024-03-08T20:01:17Z</dcterms:created>
  <dcterms:modified xsi:type="dcterms:W3CDTF">2025-03-05T02:00:06Z</dcterms:modified>
</cp:coreProperties>
</file>